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1206400" cy="38404800"/>
  <p:notesSz cx="6881813" cy="9296400"/>
  <p:defaultTextStyle>
    <a:defPPr>
      <a:defRPr lang="en-US"/>
    </a:defPPr>
    <a:lvl1pPr marL="0" algn="l" defTabSz="3839606" rtl="0" eaLnBrk="1" latinLnBrk="0" hangingPunct="1">
      <a:defRPr sz="7500" kern="1200">
        <a:solidFill>
          <a:schemeClr val="tx1"/>
        </a:solidFill>
        <a:latin typeface="+mn-lt"/>
        <a:ea typeface="+mn-ea"/>
        <a:cs typeface="+mn-cs"/>
      </a:defRPr>
    </a:lvl1pPr>
    <a:lvl2pPr marL="1919804" algn="l" defTabSz="3839606" rtl="0" eaLnBrk="1" latinLnBrk="0" hangingPunct="1">
      <a:defRPr sz="7500" kern="1200">
        <a:solidFill>
          <a:schemeClr val="tx1"/>
        </a:solidFill>
        <a:latin typeface="+mn-lt"/>
        <a:ea typeface="+mn-ea"/>
        <a:cs typeface="+mn-cs"/>
      </a:defRPr>
    </a:lvl2pPr>
    <a:lvl3pPr marL="3839606" algn="l" defTabSz="3839606" rtl="0" eaLnBrk="1" latinLnBrk="0" hangingPunct="1">
      <a:defRPr sz="7500" kern="1200">
        <a:solidFill>
          <a:schemeClr val="tx1"/>
        </a:solidFill>
        <a:latin typeface="+mn-lt"/>
        <a:ea typeface="+mn-ea"/>
        <a:cs typeface="+mn-cs"/>
      </a:defRPr>
    </a:lvl3pPr>
    <a:lvl4pPr marL="5759410" algn="l" defTabSz="3839606" rtl="0" eaLnBrk="1" latinLnBrk="0" hangingPunct="1">
      <a:defRPr sz="7500" kern="1200">
        <a:solidFill>
          <a:schemeClr val="tx1"/>
        </a:solidFill>
        <a:latin typeface="+mn-lt"/>
        <a:ea typeface="+mn-ea"/>
        <a:cs typeface="+mn-cs"/>
      </a:defRPr>
    </a:lvl4pPr>
    <a:lvl5pPr marL="7679213" algn="l" defTabSz="3839606" rtl="0" eaLnBrk="1" latinLnBrk="0" hangingPunct="1">
      <a:defRPr sz="7500" kern="1200">
        <a:solidFill>
          <a:schemeClr val="tx1"/>
        </a:solidFill>
        <a:latin typeface="+mn-lt"/>
        <a:ea typeface="+mn-ea"/>
        <a:cs typeface="+mn-cs"/>
      </a:defRPr>
    </a:lvl5pPr>
    <a:lvl6pPr marL="9599016" algn="l" defTabSz="3839606" rtl="0" eaLnBrk="1" latinLnBrk="0" hangingPunct="1">
      <a:defRPr sz="7500" kern="1200">
        <a:solidFill>
          <a:schemeClr val="tx1"/>
        </a:solidFill>
        <a:latin typeface="+mn-lt"/>
        <a:ea typeface="+mn-ea"/>
        <a:cs typeface="+mn-cs"/>
      </a:defRPr>
    </a:lvl6pPr>
    <a:lvl7pPr marL="11518818" algn="l" defTabSz="3839606" rtl="0" eaLnBrk="1" latinLnBrk="0" hangingPunct="1">
      <a:defRPr sz="7500" kern="1200">
        <a:solidFill>
          <a:schemeClr val="tx1"/>
        </a:solidFill>
        <a:latin typeface="+mn-lt"/>
        <a:ea typeface="+mn-ea"/>
        <a:cs typeface="+mn-cs"/>
      </a:defRPr>
    </a:lvl7pPr>
    <a:lvl8pPr marL="13438623" algn="l" defTabSz="3839606" rtl="0" eaLnBrk="1" latinLnBrk="0" hangingPunct="1">
      <a:defRPr sz="7500" kern="1200">
        <a:solidFill>
          <a:schemeClr val="tx1"/>
        </a:solidFill>
        <a:latin typeface="+mn-lt"/>
        <a:ea typeface="+mn-ea"/>
        <a:cs typeface="+mn-cs"/>
      </a:defRPr>
    </a:lvl8pPr>
    <a:lvl9pPr marL="15358427" algn="l" defTabSz="3839606"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6" autoAdjust="0"/>
    <p:restoredTop sz="94676" autoAdjust="0"/>
  </p:normalViewPr>
  <p:slideViewPr>
    <p:cSldViewPr>
      <p:cViewPr>
        <p:scale>
          <a:sx n="30" d="100"/>
          <a:sy n="30" d="100"/>
        </p:scale>
        <p:origin x="128" y="144"/>
      </p:cViewPr>
      <p:guideLst>
        <p:guide orient="horz" pos="12096"/>
        <p:guide pos="161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50352960" y="0"/>
            <a:ext cx="853440"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6" name="Rectangle 15"/>
          <p:cNvSpPr/>
          <p:nvPr userDrawn="1"/>
        </p:nvSpPr>
        <p:spPr>
          <a:xfrm>
            <a:off x="-4" y="0"/>
            <a:ext cx="853440"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7" name="Rectangle 16"/>
          <p:cNvSpPr/>
          <p:nvPr userDrawn="1"/>
        </p:nvSpPr>
        <p:spPr>
          <a:xfrm>
            <a:off x="0" y="0"/>
            <a:ext cx="51206400" cy="480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8" name="Rectangle 17"/>
          <p:cNvSpPr/>
          <p:nvPr userDrawn="1"/>
        </p:nvSpPr>
        <p:spPr>
          <a:xfrm>
            <a:off x="0" y="33604200"/>
            <a:ext cx="51206400" cy="4800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1" name="Instructions"/>
          <p:cNvSpPr/>
          <p:nvPr userDrawn="1"/>
        </p:nvSpPr>
        <p:spPr>
          <a:xfrm>
            <a:off x="-12268200" y="0"/>
            <a:ext cx="11201400" cy="384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9980" tIns="199980" rIns="199980" bIns="19998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100"/>
              </a:spcAft>
            </a:pPr>
            <a:r>
              <a:rPr lang="en-US" sz="8400" dirty="0" smtClean="0">
                <a:solidFill>
                  <a:srgbClr val="7F7F7F"/>
                </a:solidFill>
                <a:latin typeface="Calibri" pitchFamily="34" charset="0"/>
                <a:cs typeface="Calibri" panose="020F0502020204030204" pitchFamily="34" charset="0"/>
              </a:rPr>
              <a:t>Poster Print Size:</a:t>
            </a:r>
            <a:endParaRPr sz="8400" dirty="0">
              <a:solidFill>
                <a:srgbClr val="7F7F7F"/>
              </a:solidFill>
              <a:latin typeface="Calibri" pitchFamily="34" charset="0"/>
              <a:cs typeface="Calibri" panose="020F0502020204030204" pitchFamily="34" charset="0"/>
            </a:endParaRPr>
          </a:p>
          <a:p>
            <a:pPr lvl="0">
              <a:spcBef>
                <a:spcPts val="0"/>
              </a:spcBef>
              <a:spcAft>
                <a:spcPts val="2100"/>
              </a:spcAft>
            </a:pPr>
            <a:r>
              <a:rPr lang="en-US" sz="5700" dirty="0" smtClean="0">
                <a:solidFill>
                  <a:srgbClr val="7F7F7F"/>
                </a:solidFill>
                <a:latin typeface="Calibri" pitchFamily="34" charset="0"/>
                <a:cs typeface="Calibri" panose="020F0502020204030204" pitchFamily="34" charset="0"/>
              </a:rPr>
              <a:t>This poster template is 42” high by 56” wide. It can be used to print any poster with a 3:4 aspect ratio.</a:t>
            </a:r>
          </a:p>
          <a:p>
            <a:pPr lvl="0">
              <a:spcBef>
                <a:spcPts val="0"/>
              </a:spcBef>
              <a:spcAft>
                <a:spcPts val="2100"/>
              </a:spcAft>
            </a:pPr>
            <a:r>
              <a:rPr lang="en-US" sz="8400" dirty="0" smtClean="0">
                <a:solidFill>
                  <a:srgbClr val="7F7F7F"/>
                </a:solidFill>
                <a:latin typeface="Calibri" pitchFamily="34" charset="0"/>
                <a:cs typeface="Calibri" panose="020F0502020204030204" pitchFamily="34" charset="0"/>
              </a:rPr>
              <a:t>Placeholders</a:t>
            </a:r>
            <a:r>
              <a:rPr sz="8400" dirty="0" smtClean="0">
                <a:solidFill>
                  <a:srgbClr val="7F7F7F"/>
                </a:solidFill>
                <a:latin typeface="Calibri" pitchFamily="34" charset="0"/>
                <a:cs typeface="Calibri" panose="020F0502020204030204" pitchFamily="34" charset="0"/>
              </a:rPr>
              <a:t>:</a:t>
            </a:r>
            <a:endParaRPr sz="8400" dirty="0">
              <a:solidFill>
                <a:srgbClr val="7F7F7F"/>
              </a:solidFill>
              <a:latin typeface="Calibri" pitchFamily="34" charset="0"/>
              <a:cs typeface="Calibri" panose="020F0502020204030204" pitchFamily="34" charset="0"/>
            </a:endParaRPr>
          </a:p>
          <a:p>
            <a:pPr lvl="0">
              <a:spcBef>
                <a:spcPts val="0"/>
              </a:spcBef>
              <a:spcAft>
                <a:spcPts val="2100"/>
              </a:spcAft>
            </a:pPr>
            <a:r>
              <a:rPr sz="5700" dirty="0">
                <a:solidFill>
                  <a:srgbClr val="7F7F7F"/>
                </a:solidFill>
                <a:latin typeface="Calibri" pitchFamily="34" charset="0"/>
                <a:cs typeface="Calibri" panose="020F0502020204030204" pitchFamily="34" charset="0"/>
              </a:rPr>
              <a:t>The </a:t>
            </a:r>
            <a:r>
              <a:rPr lang="en-US" sz="5700" dirty="0" smtClean="0">
                <a:solidFill>
                  <a:srgbClr val="7F7F7F"/>
                </a:solidFill>
                <a:latin typeface="Calibri" pitchFamily="34" charset="0"/>
                <a:cs typeface="Calibri" panose="020F0502020204030204" pitchFamily="34" charset="0"/>
              </a:rPr>
              <a:t>various elements included</a:t>
            </a:r>
            <a:r>
              <a:rPr sz="5700" dirty="0" smtClean="0">
                <a:solidFill>
                  <a:srgbClr val="7F7F7F"/>
                </a:solidFill>
                <a:latin typeface="Calibri" pitchFamily="34" charset="0"/>
                <a:cs typeface="Calibri" panose="020F0502020204030204" pitchFamily="34" charset="0"/>
              </a:rPr>
              <a:t> </a:t>
            </a:r>
            <a:r>
              <a:rPr sz="5700" dirty="0">
                <a:solidFill>
                  <a:srgbClr val="7F7F7F"/>
                </a:solidFill>
                <a:latin typeface="Calibri" pitchFamily="34" charset="0"/>
                <a:cs typeface="Calibri" panose="020F0502020204030204" pitchFamily="34" charset="0"/>
              </a:rPr>
              <a:t>in this </a:t>
            </a:r>
            <a:r>
              <a:rPr lang="en-US" sz="5700" dirty="0" smtClean="0">
                <a:solidFill>
                  <a:srgbClr val="7F7F7F"/>
                </a:solidFill>
                <a:latin typeface="Calibri" pitchFamily="34" charset="0"/>
                <a:cs typeface="Calibri" panose="020F0502020204030204" pitchFamily="34" charset="0"/>
              </a:rPr>
              <a:t>poster are ones</a:t>
            </a:r>
            <a:r>
              <a:rPr lang="en-US" sz="5700" baseline="0" dirty="0" smtClean="0">
                <a:solidFill>
                  <a:srgbClr val="7F7F7F"/>
                </a:solidFill>
                <a:latin typeface="Calibri" pitchFamily="34" charset="0"/>
                <a:cs typeface="Calibri" panose="020F0502020204030204" pitchFamily="34" charset="0"/>
              </a:rPr>
              <a:t> we often see in medical, research, and scientific posters.</a:t>
            </a:r>
            <a:r>
              <a:rPr sz="5700" dirty="0" smtClean="0">
                <a:solidFill>
                  <a:srgbClr val="7F7F7F"/>
                </a:solidFill>
                <a:latin typeface="Calibri" pitchFamily="34" charset="0"/>
                <a:cs typeface="Calibri" panose="020F0502020204030204" pitchFamily="34" charset="0"/>
              </a:rPr>
              <a:t> </a:t>
            </a:r>
            <a:r>
              <a:rPr lang="en-US" sz="5700" dirty="0" smtClean="0">
                <a:solidFill>
                  <a:srgbClr val="7F7F7F"/>
                </a:solidFill>
                <a:latin typeface="Calibri" pitchFamily="34" charset="0"/>
                <a:cs typeface="Calibri" panose="020F0502020204030204" pitchFamily="34" charset="0"/>
              </a:rPr>
              <a:t>Feel</a:t>
            </a:r>
            <a:r>
              <a:rPr lang="en-US" sz="57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100"/>
              </a:spcAft>
            </a:pPr>
            <a:r>
              <a:rPr lang="en-US" sz="8400" dirty="0" smtClean="0">
                <a:solidFill>
                  <a:srgbClr val="7F7F7F"/>
                </a:solidFill>
                <a:latin typeface="Calibri" pitchFamily="34" charset="0"/>
                <a:cs typeface="Calibri" panose="020F0502020204030204" pitchFamily="34" charset="0"/>
              </a:rPr>
              <a:t>Image</a:t>
            </a:r>
            <a:r>
              <a:rPr lang="en-US" sz="8400" baseline="0" dirty="0" smtClean="0">
                <a:solidFill>
                  <a:srgbClr val="7F7F7F"/>
                </a:solidFill>
                <a:latin typeface="Calibri" pitchFamily="34" charset="0"/>
                <a:cs typeface="Calibri" panose="020F0502020204030204" pitchFamily="34" charset="0"/>
              </a:rPr>
              <a:t> Quality</a:t>
            </a:r>
            <a:r>
              <a:rPr lang="en-US" sz="8400" dirty="0" smtClean="0">
                <a:solidFill>
                  <a:srgbClr val="7F7F7F"/>
                </a:solidFill>
                <a:latin typeface="Calibri" pitchFamily="34" charset="0"/>
                <a:cs typeface="Calibri" panose="020F0502020204030204" pitchFamily="34" charset="0"/>
              </a:rPr>
              <a:t>:</a:t>
            </a:r>
          </a:p>
          <a:p>
            <a:pPr lvl="0">
              <a:spcBef>
                <a:spcPts val="0"/>
              </a:spcBef>
              <a:spcAft>
                <a:spcPts val="2100"/>
              </a:spcAft>
            </a:pPr>
            <a:r>
              <a:rPr lang="en-US" sz="57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5700" b="1" dirty="0" smtClean="0">
                <a:solidFill>
                  <a:srgbClr val="7F7F7F"/>
                </a:solidFill>
                <a:latin typeface="Calibri" pitchFamily="34" charset="0"/>
                <a:cs typeface="Calibri" panose="020F0502020204030204" pitchFamily="34" charset="0"/>
              </a:rPr>
              <a:t>Insert, Picture</a:t>
            </a:r>
            <a:r>
              <a:rPr lang="en-US" sz="57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5700" b="1" dirty="0" smtClean="0">
                <a:solidFill>
                  <a:srgbClr val="7F7F7F"/>
                </a:solidFill>
                <a:latin typeface="Calibri" pitchFamily="34" charset="0"/>
                <a:cs typeface="Calibri" panose="020F0502020204030204" pitchFamily="34" charset="0"/>
              </a:rPr>
              <a:t>150-200 pixels per inch in their final printed size</a:t>
            </a:r>
            <a:r>
              <a:rPr lang="en-US" sz="5700" dirty="0" smtClean="0">
                <a:solidFill>
                  <a:srgbClr val="7F7F7F"/>
                </a:solidFill>
                <a:latin typeface="Calibri" pitchFamily="34" charset="0"/>
                <a:cs typeface="Calibri" panose="020F0502020204030204" pitchFamily="34" charset="0"/>
              </a:rPr>
              <a:t>. For instance, a 1600 x 1200 pixel</a:t>
            </a:r>
            <a:r>
              <a:rPr lang="en-US" sz="5700" baseline="0" dirty="0" smtClean="0">
                <a:solidFill>
                  <a:srgbClr val="7F7F7F"/>
                </a:solidFill>
                <a:latin typeface="Calibri" pitchFamily="34" charset="0"/>
                <a:cs typeface="Calibri" panose="020F0502020204030204" pitchFamily="34" charset="0"/>
              </a:rPr>
              <a:t> photo will usually look fine up to </a:t>
            </a:r>
            <a:r>
              <a:rPr lang="en-US" sz="57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2100"/>
              </a:spcAft>
            </a:pPr>
            <a:r>
              <a:rPr lang="en-US" sz="57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100"/>
              </a:spcAft>
            </a:pPr>
            <a:r>
              <a:rPr lang="en-US" sz="57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100"/>
              </a:spcAft>
            </a:pPr>
            <a:r>
              <a:rPr lang="en-US" sz="4200" dirty="0" smtClean="0">
                <a:solidFill>
                  <a:srgbClr val="7F7F7F"/>
                </a:solidFill>
                <a:latin typeface="Calibri" pitchFamily="34" charset="0"/>
                <a:cs typeface="Calibri" panose="020F0502020204030204" pitchFamily="34" charset="0"/>
              </a:rPr>
              <a:t/>
            </a:r>
            <a:br>
              <a:rPr lang="en-US" sz="4200" dirty="0" smtClean="0">
                <a:solidFill>
                  <a:srgbClr val="7F7F7F"/>
                </a:solidFill>
                <a:latin typeface="Calibri" pitchFamily="34" charset="0"/>
                <a:cs typeface="Calibri" panose="020F0502020204030204" pitchFamily="34" charset="0"/>
              </a:rPr>
            </a:br>
            <a:r>
              <a:rPr lang="en-US" sz="4200" dirty="0" smtClean="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52273200" y="0"/>
            <a:ext cx="11201400" cy="384048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100"/>
                </a:spcAft>
              </a:pPr>
              <a:r>
                <a:rPr lang="en-US" sz="8400" dirty="0" smtClean="0">
                  <a:solidFill>
                    <a:schemeClr val="bg1">
                      <a:lumMod val="50000"/>
                    </a:schemeClr>
                  </a:solidFill>
                  <a:latin typeface="Calibri" pitchFamily="34" charset="0"/>
                  <a:cs typeface="Calibri" panose="020F0502020204030204" pitchFamily="34" charset="0"/>
                </a:rPr>
                <a:t>Change</a:t>
              </a:r>
              <a:r>
                <a:rPr lang="en-US" sz="8400" baseline="0" dirty="0" smtClean="0">
                  <a:solidFill>
                    <a:schemeClr val="bg1">
                      <a:lumMod val="50000"/>
                    </a:schemeClr>
                  </a:solidFill>
                  <a:latin typeface="Calibri" pitchFamily="34" charset="0"/>
                  <a:cs typeface="Calibri" panose="020F0502020204030204" pitchFamily="34" charset="0"/>
                </a:rPr>
                <a:t> Color Theme</a:t>
              </a:r>
              <a:r>
                <a:rPr lang="en-US" sz="8400" dirty="0" smtClean="0">
                  <a:solidFill>
                    <a:schemeClr val="bg1">
                      <a:lumMod val="50000"/>
                    </a:schemeClr>
                  </a:solidFill>
                  <a:latin typeface="Calibri" pitchFamily="34" charset="0"/>
                  <a:cs typeface="Calibri" panose="020F0502020204030204" pitchFamily="34" charset="0"/>
                </a:rPr>
                <a:t>:</a:t>
              </a:r>
              <a:endParaRPr sz="840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r>
                <a:rPr lang="en-US" sz="57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57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100"/>
                </a:spcAft>
              </a:pPr>
              <a:r>
                <a:rPr lang="en-US" sz="57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5700" b="1" baseline="0" dirty="0" smtClean="0">
                  <a:solidFill>
                    <a:schemeClr val="bg1">
                      <a:lumMod val="50000"/>
                    </a:schemeClr>
                  </a:solidFill>
                  <a:latin typeface="Calibri" pitchFamily="34" charset="0"/>
                  <a:cs typeface="Calibri" panose="020F0502020204030204" pitchFamily="34" charset="0"/>
                </a:rPr>
                <a:t>Design</a:t>
              </a:r>
              <a:r>
                <a:rPr lang="en-US" sz="5700" baseline="0" dirty="0" smtClean="0">
                  <a:solidFill>
                    <a:schemeClr val="bg1">
                      <a:lumMod val="50000"/>
                    </a:schemeClr>
                  </a:solidFill>
                  <a:latin typeface="Calibri" pitchFamily="34" charset="0"/>
                  <a:cs typeface="Calibri" panose="020F0502020204030204" pitchFamily="34" charset="0"/>
                </a:rPr>
                <a:t> tab, then select the </a:t>
              </a:r>
              <a:r>
                <a:rPr lang="en-US" sz="5700" b="1" baseline="0" dirty="0" smtClean="0">
                  <a:solidFill>
                    <a:schemeClr val="bg1">
                      <a:lumMod val="50000"/>
                    </a:schemeClr>
                  </a:solidFill>
                  <a:latin typeface="Calibri" pitchFamily="34" charset="0"/>
                  <a:cs typeface="Calibri" panose="020F0502020204030204" pitchFamily="34" charset="0"/>
                </a:rPr>
                <a:t>Colors</a:t>
              </a:r>
              <a:r>
                <a:rPr lang="en-US" sz="57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r>
                <a:rPr lang="en-US" sz="57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100"/>
                </a:spcAft>
              </a:pPr>
              <a:r>
                <a:rPr lang="en-US" sz="84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100"/>
                </a:spcAft>
              </a:pPr>
              <a:r>
                <a:rPr lang="en-US" sz="5700" dirty="0" smtClean="0">
                  <a:solidFill>
                    <a:schemeClr val="bg1">
                      <a:lumMod val="50000"/>
                    </a:schemeClr>
                  </a:solidFill>
                  <a:latin typeface="Calibri" pitchFamily="34" charset="0"/>
                  <a:cs typeface="Calibri" panose="020F0502020204030204" pitchFamily="34" charset="0"/>
                </a:rPr>
                <a:t>Once your poster file is ready, visit</a:t>
              </a:r>
              <a:r>
                <a:rPr lang="en-US" sz="5700" baseline="0" dirty="0" smtClean="0">
                  <a:solidFill>
                    <a:schemeClr val="bg1">
                      <a:lumMod val="50000"/>
                    </a:schemeClr>
                  </a:solidFill>
                  <a:latin typeface="Calibri" pitchFamily="34" charset="0"/>
                  <a:cs typeface="Calibri" panose="020F0502020204030204" pitchFamily="34" charset="0"/>
                </a:rPr>
                <a:t> </a:t>
              </a:r>
              <a:r>
                <a:rPr lang="en-US" sz="5700" b="1" baseline="0" dirty="0" smtClean="0">
                  <a:solidFill>
                    <a:schemeClr val="bg1">
                      <a:lumMod val="50000"/>
                    </a:schemeClr>
                  </a:solidFill>
                  <a:latin typeface="Calibri" pitchFamily="34" charset="0"/>
                  <a:cs typeface="Calibri" panose="020F0502020204030204" pitchFamily="34" charset="0"/>
                </a:rPr>
                <a:t>www.genigraphics.com</a:t>
              </a:r>
              <a:r>
                <a:rPr lang="en-US" sz="57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100"/>
                </a:spcAft>
              </a:pPr>
              <a:r>
                <a:rPr lang="en-US" sz="57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57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5700" baseline="0" dirty="0" smtClean="0">
                  <a:solidFill>
                    <a:schemeClr val="bg1">
                      <a:lumMod val="50000"/>
                    </a:schemeClr>
                  </a:solidFill>
                  <a:latin typeface="Calibri" pitchFamily="34" charset="0"/>
                  <a:cs typeface="Calibri" panose="020F0502020204030204" pitchFamily="34" charset="0"/>
                </a:rPr>
                <a:t>US and Canada:  1-800-790-4001</a:t>
              </a:r>
              <a:br>
                <a:rPr lang="en-US" sz="5700" baseline="0" dirty="0" smtClean="0">
                  <a:solidFill>
                    <a:schemeClr val="bg1">
                      <a:lumMod val="50000"/>
                    </a:schemeClr>
                  </a:solidFill>
                  <a:latin typeface="Calibri" pitchFamily="34" charset="0"/>
                  <a:cs typeface="Calibri" panose="020F0502020204030204" pitchFamily="34" charset="0"/>
                </a:rPr>
              </a:br>
              <a:r>
                <a:rPr lang="en-US" sz="57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4200" dirty="0" smtClean="0">
                  <a:solidFill>
                    <a:schemeClr val="bg1">
                      <a:lumMod val="50000"/>
                    </a:schemeClr>
                  </a:solidFill>
                  <a:latin typeface="Calibri" pitchFamily="34" charset="0"/>
                  <a:cs typeface="Calibri" panose="020F0502020204030204" pitchFamily="34" charset="0"/>
                </a:rPr>
                <a:t/>
              </a:r>
              <a:br>
                <a:rPr lang="en-US" sz="4200" dirty="0" smtClean="0">
                  <a:solidFill>
                    <a:schemeClr val="bg1">
                      <a:lumMod val="50000"/>
                    </a:schemeClr>
                  </a:solidFill>
                  <a:latin typeface="Calibri" pitchFamily="34" charset="0"/>
                  <a:cs typeface="Calibri" panose="020F0502020204030204" pitchFamily="34" charset="0"/>
                </a:rPr>
              </a:br>
              <a:r>
                <a:rPr lang="en-US" sz="42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0" y="381000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4/9/18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383961" tIns="191980" rIns="383961" bIns="19198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60320" y="8961124"/>
            <a:ext cx="46085760" cy="25345394"/>
          </a:xfrm>
          <a:prstGeom prst="rect">
            <a:avLst/>
          </a:prstGeom>
        </p:spPr>
        <p:txBody>
          <a:bodyPr vert="horz" lIns="383961" tIns="191980" rIns="383961" bIns="1919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60320" y="35595564"/>
            <a:ext cx="11948160" cy="2044700"/>
          </a:xfrm>
          <a:prstGeom prst="rect">
            <a:avLst/>
          </a:prstGeom>
        </p:spPr>
        <p:txBody>
          <a:bodyPr vert="horz" lIns="383961" tIns="191980" rIns="383961" bIns="191980" rtlCol="0" anchor="ctr"/>
          <a:lstStyle>
            <a:lvl1pPr algn="l">
              <a:defRPr sz="5100">
                <a:solidFill>
                  <a:schemeClr val="tx1">
                    <a:tint val="75000"/>
                  </a:schemeClr>
                </a:solidFill>
              </a:defRPr>
            </a:lvl1pPr>
          </a:lstStyle>
          <a:p>
            <a:fld id="{985D6BDF-9D0E-4E2B-85B8-D8F4790360C9}" type="datetimeFigureOut">
              <a:rPr lang="en-US" smtClean="0"/>
              <a:t>4/9/18</a:t>
            </a:fld>
            <a:endParaRPr lang="en-US" dirty="0"/>
          </a:p>
        </p:txBody>
      </p:sp>
      <p:sp>
        <p:nvSpPr>
          <p:cNvPr id="5" name="Footer Placeholder 4"/>
          <p:cNvSpPr>
            <a:spLocks noGrp="1"/>
          </p:cNvSpPr>
          <p:nvPr>
            <p:ph type="ftr" sz="quarter" idx="3"/>
          </p:nvPr>
        </p:nvSpPr>
        <p:spPr>
          <a:xfrm>
            <a:off x="17495520" y="35595564"/>
            <a:ext cx="16215360" cy="2044700"/>
          </a:xfrm>
          <a:prstGeom prst="rect">
            <a:avLst/>
          </a:prstGeom>
        </p:spPr>
        <p:txBody>
          <a:bodyPr vert="horz" lIns="383961" tIns="191980" rIns="383961" bIns="191980" rtlCol="0" anchor="ctr"/>
          <a:lstStyle>
            <a:lvl1pPr algn="ctr">
              <a:defRPr sz="5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4"/>
            <a:ext cx="11948160" cy="2044700"/>
          </a:xfrm>
          <a:prstGeom prst="rect">
            <a:avLst/>
          </a:prstGeom>
        </p:spPr>
        <p:txBody>
          <a:bodyPr vert="horz" lIns="383961" tIns="191980" rIns="383961" bIns="191980" rtlCol="0" anchor="ctr"/>
          <a:lstStyle>
            <a:lvl1pPr algn="r">
              <a:defRPr sz="51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3839606" rtl="0" eaLnBrk="1" latinLnBrk="0" hangingPunct="1">
        <a:spcBef>
          <a:spcPct val="0"/>
        </a:spcBef>
        <a:buNone/>
        <a:defRPr sz="7000" kern="1200">
          <a:solidFill>
            <a:schemeClr val="tx1"/>
          </a:solidFill>
          <a:latin typeface="+mj-lt"/>
          <a:ea typeface="+mj-ea"/>
          <a:cs typeface="+mj-cs"/>
        </a:defRPr>
      </a:lvl1pPr>
    </p:titleStyle>
    <p:bodyStyle>
      <a:lvl1pPr marL="399959"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99918"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199877"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1599836"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1999796"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10558918"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78721"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398524"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18326"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39606" rtl="0" eaLnBrk="1" latinLnBrk="0" hangingPunct="1">
        <a:defRPr sz="7500" kern="1200">
          <a:solidFill>
            <a:schemeClr val="tx1"/>
          </a:solidFill>
          <a:latin typeface="+mn-lt"/>
          <a:ea typeface="+mn-ea"/>
          <a:cs typeface="+mn-cs"/>
        </a:defRPr>
      </a:lvl1pPr>
      <a:lvl2pPr marL="1919804" algn="l" defTabSz="3839606" rtl="0" eaLnBrk="1" latinLnBrk="0" hangingPunct="1">
        <a:defRPr sz="7500" kern="1200">
          <a:solidFill>
            <a:schemeClr val="tx1"/>
          </a:solidFill>
          <a:latin typeface="+mn-lt"/>
          <a:ea typeface="+mn-ea"/>
          <a:cs typeface="+mn-cs"/>
        </a:defRPr>
      </a:lvl2pPr>
      <a:lvl3pPr marL="3839606" algn="l" defTabSz="3839606" rtl="0" eaLnBrk="1" latinLnBrk="0" hangingPunct="1">
        <a:defRPr sz="7500" kern="1200">
          <a:solidFill>
            <a:schemeClr val="tx1"/>
          </a:solidFill>
          <a:latin typeface="+mn-lt"/>
          <a:ea typeface="+mn-ea"/>
          <a:cs typeface="+mn-cs"/>
        </a:defRPr>
      </a:lvl3pPr>
      <a:lvl4pPr marL="5759410" algn="l" defTabSz="3839606" rtl="0" eaLnBrk="1" latinLnBrk="0" hangingPunct="1">
        <a:defRPr sz="7500" kern="1200">
          <a:solidFill>
            <a:schemeClr val="tx1"/>
          </a:solidFill>
          <a:latin typeface="+mn-lt"/>
          <a:ea typeface="+mn-ea"/>
          <a:cs typeface="+mn-cs"/>
        </a:defRPr>
      </a:lvl4pPr>
      <a:lvl5pPr marL="7679213" algn="l" defTabSz="3839606" rtl="0" eaLnBrk="1" latinLnBrk="0" hangingPunct="1">
        <a:defRPr sz="7500" kern="1200">
          <a:solidFill>
            <a:schemeClr val="tx1"/>
          </a:solidFill>
          <a:latin typeface="+mn-lt"/>
          <a:ea typeface="+mn-ea"/>
          <a:cs typeface="+mn-cs"/>
        </a:defRPr>
      </a:lvl5pPr>
      <a:lvl6pPr marL="9599016" algn="l" defTabSz="3839606" rtl="0" eaLnBrk="1" latinLnBrk="0" hangingPunct="1">
        <a:defRPr sz="7500" kern="1200">
          <a:solidFill>
            <a:schemeClr val="tx1"/>
          </a:solidFill>
          <a:latin typeface="+mn-lt"/>
          <a:ea typeface="+mn-ea"/>
          <a:cs typeface="+mn-cs"/>
        </a:defRPr>
      </a:lvl6pPr>
      <a:lvl7pPr marL="11518818" algn="l" defTabSz="3839606" rtl="0" eaLnBrk="1" latinLnBrk="0" hangingPunct="1">
        <a:defRPr sz="7500" kern="1200">
          <a:solidFill>
            <a:schemeClr val="tx1"/>
          </a:solidFill>
          <a:latin typeface="+mn-lt"/>
          <a:ea typeface="+mn-ea"/>
          <a:cs typeface="+mn-cs"/>
        </a:defRPr>
      </a:lvl7pPr>
      <a:lvl8pPr marL="13438623" algn="l" defTabSz="3839606" rtl="0" eaLnBrk="1" latinLnBrk="0" hangingPunct="1">
        <a:defRPr sz="7500" kern="1200">
          <a:solidFill>
            <a:schemeClr val="tx1"/>
          </a:solidFill>
          <a:latin typeface="+mn-lt"/>
          <a:ea typeface="+mn-ea"/>
          <a:cs typeface="+mn-cs"/>
        </a:defRPr>
      </a:lvl8pPr>
      <a:lvl9pPr marL="15358427" algn="l" defTabSz="3839606"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jpg"/><Relationship Id="rId13"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k9magazine.com/how-dogs-are-helping-prisoners-to-give-something-very-special-back-to-society/" TargetMode="External"/><Relationship Id="rId4" Type="http://schemas.openxmlformats.org/officeDocument/2006/relationships/image" Target="../media/image4.jpeg"/><Relationship Id="rId5" Type="http://schemas.openxmlformats.org/officeDocument/2006/relationships/image" Target="../media/image5.jpg"/><Relationship Id="rId6" Type="http://schemas.openxmlformats.org/officeDocument/2006/relationships/hyperlink" Target="http://www.livewellsd.org/content/livewell/home/all-articles/news/july-2016/ymca-of-sd-county.html" TargetMode="External"/><Relationship Id="rId7" Type="http://schemas.openxmlformats.org/officeDocument/2006/relationships/image" Target="../media/image6.jpeg"/><Relationship Id="rId8" Type="http://schemas.openxmlformats.org/officeDocument/2006/relationships/hyperlink" Target="http://www.kpbs.org/news/2010/oct/05/program-gives-incercerated-youth-second-chance/" TargetMode="External"/><Relationship Id="rId9" Type="http://schemas.openxmlformats.org/officeDocument/2006/relationships/image" Target="../media/image7.jpeg"/><Relationship Id="rId10" Type="http://schemas.openxmlformats.org/officeDocument/2006/relationships/hyperlink" Target="https://attachmentdisorderhealing.com/tag/trauma-informed-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51206400" cy="7239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3451800"/>
            <a:ext cx="51206400" cy="499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8011" t="24296" r="15197" b="23921"/>
          <a:stretch/>
        </p:blipFill>
        <p:spPr bwMode="auto">
          <a:xfrm>
            <a:off x="45262800" y="33791061"/>
            <a:ext cx="5562600" cy="43125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19388" y="34451993"/>
            <a:ext cx="42443400" cy="2708434"/>
          </a:xfrm>
          <a:prstGeom prst="rect">
            <a:avLst/>
          </a:prstGeom>
          <a:noFill/>
        </p:spPr>
        <p:txBody>
          <a:bodyPr wrap="square" rtlCol="0">
            <a:spAutoFit/>
          </a:bodyPr>
          <a:lstStyle/>
          <a:p>
            <a:r>
              <a:rPr lang="en-US" sz="16600" dirty="0">
                <a:solidFill>
                  <a:schemeClr val="bg1"/>
                </a:solidFill>
                <a:latin typeface="Bodoni MT Black" panose="02070A03080606020203" pitchFamily="18" charset="0"/>
              </a:rPr>
              <a:t> </a:t>
            </a:r>
            <a:r>
              <a:rPr lang="en-US" sz="17000" b="1" dirty="0">
                <a:solidFill>
                  <a:schemeClr val="bg1"/>
                </a:solidFill>
                <a:latin typeface="Garamond" panose="02020404030301010803" pitchFamily="18" charset="0"/>
              </a:rPr>
              <a:t>Service Learning Best Practices Exhibition</a:t>
            </a:r>
          </a:p>
        </p:txBody>
      </p:sp>
      <p:sp>
        <p:nvSpPr>
          <p:cNvPr id="7" name="TextBox 6"/>
          <p:cNvSpPr txBox="1"/>
          <p:nvPr/>
        </p:nvSpPr>
        <p:spPr>
          <a:xfrm>
            <a:off x="1676400" y="1248105"/>
            <a:ext cx="48006000" cy="5401479"/>
          </a:xfrm>
          <a:prstGeom prst="rect">
            <a:avLst/>
          </a:prstGeom>
          <a:solidFill>
            <a:schemeClr val="accent6">
              <a:lumMod val="40000"/>
              <a:lumOff val="60000"/>
            </a:schemeClr>
          </a:solidFill>
        </p:spPr>
        <p:txBody>
          <a:bodyPr wrap="square" rtlCol="0">
            <a:spAutoFit/>
          </a:bodyPr>
          <a:lstStyle/>
          <a:p>
            <a:pPr algn="ctr"/>
            <a:r>
              <a:rPr lang="en-US" sz="11500" b="1" dirty="0">
                <a:latin typeface="Garamond" panose="02020404030301010803" pitchFamily="18" charset="0"/>
                <a:ea typeface="Batang" panose="02030600000101010101" pitchFamily="18" charset="-127"/>
              </a:rPr>
              <a:t>Restorative Justice in Action:</a:t>
            </a:r>
          </a:p>
          <a:p>
            <a:pPr algn="ctr"/>
            <a:r>
              <a:rPr lang="en-US" sz="11500" b="1" dirty="0">
                <a:latin typeface="Garamond" panose="02020404030301010803" pitchFamily="18" charset="0"/>
                <a:ea typeface="Batang" panose="02030600000101010101" pitchFamily="18" charset="-127"/>
              </a:rPr>
              <a:t>Project Rebound &amp; CJ </a:t>
            </a:r>
            <a:r>
              <a:rPr lang="en-US" sz="11500" b="1" dirty="0" smtClean="0">
                <a:latin typeface="Garamond" panose="02020404030301010803" pitchFamily="18" charset="0"/>
                <a:ea typeface="Batang" panose="02030600000101010101" pitchFamily="18" charset="-127"/>
              </a:rPr>
              <a:t>543 - </a:t>
            </a:r>
            <a:r>
              <a:rPr lang="en-US" sz="11500" b="1" dirty="0">
                <a:latin typeface="Garamond" panose="02020404030301010803" pitchFamily="18" charset="0"/>
                <a:ea typeface="Batang" panose="02030600000101010101" pitchFamily="18" charset="-127"/>
              </a:rPr>
              <a:t>Community Resources in Criminal </a:t>
            </a:r>
            <a:r>
              <a:rPr lang="en-US" sz="11500" b="1" dirty="0" smtClean="0">
                <a:latin typeface="Garamond" panose="02020404030301010803" pitchFamily="18" charset="0"/>
                <a:ea typeface="Batang" panose="02030600000101010101" pitchFamily="18" charset="-127"/>
              </a:rPr>
              <a:t>Justice</a:t>
            </a:r>
            <a:endParaRPr lang="en-US" sz="11500" b="1" dirty="0">
              <a:latin typeface="Garamond" panose="02020404030301010803" pitchFamily="18" charset="0"/>
              <a:ea typeface="Batang" panose="02030600000101010101" pitchFamily="18" charset="-127"/>
            </a:endParaRPr>
          </a:p>
          <a:p>
            <a:pPr algn="ctr"/>
            <a:r>
              <a:rPr lang="en-US" sz="11500" b="1" dirty="0" smtClean="0">
                <a:latin typeface="Garamond" panose="02020404030301010803" pitchFamily="18" charset="0"/>
              </a:rPr>
              <a:t>Instructor: Alan Mobley</a:t>
            </a:r>
            <a:endParaRPr lang="en-US" sz="11500" b="1" dirty="0">
              <a:latin typeface="Garamond" panose="02020404030301010803" pitchFamily="18" charset="0"/>
            </a:endParaRPr>
          </a:p>
        </p:txBody>
      </p:sp>
      <p:sp>
        <p:nvSpPr>
          <p:cNvPr id="9" name="Text Box 189"/>
          <p:cNvSpPr txBox="1">
            <a:spLocks noChangeArrowheads="1"/>
          </p:cNvSpPr>
          <p:nvPr/>
        </p:nvSpPr>
        <p:spPr bwMode="auto">
          <a:xfrm>
            <a:off x="480060" y="8661342"/>
            <a:ext cx="12131312" cy="12326379"/>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a:buFont typeface="Arial" panose="020B0604020202020204" pitchFamily="34" charset="0"/>
              <a:buChar char="•"/>
            </a:pPr>
            <a:endParaRPr lang="en-US" sz="4000" dirty="0" smtClean="0">
              <a:latin typeface="Georgia" panose="02040502050405020303" pitchFamily="18" charset="0"/>
            </a:endParaRPr>
          </a:p>
          <a:p>
            <a:pPr marL="571500" indent="-571500">
              <a:buFont typeface="Arial" panose="020B0604020202020204" pitchFamily="34" charset="0"/>
              <a:buChar char="•"/>
            </a:pPr>
            <a:r>
              <a:rPr lang="en-US" sz="4400" dirty="0" smtClean="0">
                <a:latin typeface="Georgia" panose="02040502050405020303" pitchFamily="18" charset="0"/>
              </a:rPr>
              <a:t>The </a:t>
            </a:r>
            <a:r>
              <a:rPr lang="en-US" sz="4400" dirty="0">
                <a:latin typeface="Georgia" panose="02040502050405020303" pitchFamily="18" charset="0"/>
              </a:rPr>
              <a:t>purpose of this course is to introduce students to the various agencies (and ideas) at work in the field(s) of justice. </a:t>
            </a:r>
            <a:r>
              <a:rPr lang="en-US" sz="4400" b="1" dirty="0">
                <a:latin typeface="Georgia" panose="02040502050405020303" pitchFamily="18" charset="0"/>
              </a:rPr>
              <a:t>And this is a practicum course!</a:t>
            </a:r>
            <a:r>
              <a:rPr lang="en-US" sz="4400" dirty="0">
                <a:latin typeface="Georgia" panose="02040502050405020303" pitchFamily="18" charset="0"/>
              </a:rPr>
              <a:t> Consequently, you will go out from the classroom to identify and work with local organizations as they pursue their respective pieces of the justice </a:t>
            </a:r>
            <a:r>
              <a:rPr lang="en-US" sz="4400" dirty="0" smtClean="0">
                <a:latin typeface="Georgia" panose="02040502050405020303" pitchFamily="18" charset="0"/>
              </a:rPr>
              <a:t>puzzle.</a:t>
            </a:r>
          </a:p>
          <a:p>
            <a:pPr marL="571500" indent="-571500">
              <a:buFont typeface="Arial" panose="020B0604020202020204" pitchFamily="34" charset="0"/>
              <a:buChar char="•"/>
            </a:pPr>
            <a:endParaRPr lang="en-US" sz="4400" dirty="0">
              <a:latin typeface="Georgia" panose="02040502050405020303" pitchFamily="18" charset="0"/>
            </a:endParaRPr>
          </a:p>
          <a:p>
            <a:pPr marL="571500" indent="-571500">
              <a:buFont typeface="Arial" panose="020B0604020202020204" pitchFamily="34" charset="0"/>
              <a:buChar char="•"/>
            </a:pPr>
            <a:r>
              <a:rPr lang="en-US" sz="4400" dirty="0" smtClean="0">
                <a:latin typeface="Georgia" panose="02040502050405020303" pitchFamily="18" charset="0"/>
              </a:rPr>
              <a:t>The </a:t>
            </a:r>
            <a:r>
              <a:rPr lang="en-US" sz="4400" dirty="0">
                <a:latin typeface="Georgia" panose="02040502050405020303" pitchFamily="18" charset="0"/>
              </a:rPr>
              <a:t>primary goal of this course is to help students apply social science theories and methods toward the analysis of “real” problems encountered within the context of the field placement. In this way, theoretical understandings of issues will be integrated with supervised experience in the field.</a:t>
            </a:r>
          </a:p>
          <a:p>
            <a:pPr marL="571500" indent="-571500">
              <a:buFont typeface="Arial" panose="020B0604020202020204" pitchFamily="34" charset="0"/>
              <a:buChar char="•"/>
            </a:pPr>
            <a:endParaRPr lang="en-US" sz="4000" dirty="0">
              <a:latin typeface="Georgia" panose="02040502050405020303" pitchFamily="18" charset="0"/>
            </a:endParaRPr>
          </a:p>
          <a:p>
            <a:r>
              <a:rPr lang="en-US" sz="4000" dirty="0">
                <a:latin typeface="Georgia" panose="02040502050405020303" pitchFamily="18" charset="0"/>
              </a:rPr>
              <a:t> </a:t>
            </a:r>
          </a:p>
        </p:txBody>
      </p:sp>
      <p:sp>
        <p:nvSpPr>
          <p:cNvPr id="10" name="Rectangle 9"/>
          <p:cNvSpPr/>
          <p:nvPr/>
        </p:nvSpPr>
        <p:spPr>
          <a:xfrm>
            <a:off x="480060" y="7670742"/>
            <a:ext cx="12169140" cy="99060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6000" b="1" dirty="0" smtClean="0">
                <a:solidFill>
                  <a:schemeClr val="tx1"/>
                </a:solidFill>
                <a:latin typeface="Garamond" panose="02020404030301010803" pitchFamily="18" charset="0"/>
              </a:rPr>
              <a:t>About CJ 543</a:t>
            </a:r>
            <a:endParaRPr lang="en-US" sz="6000" b="1" dirty="0">
              <a:solidFill>
                <a:schemeClr val="tx1"/>
              </a:solidFill>
              <a:latin typeface="Garamond" panose="02020404030301010803" pitchFamily="18" charset="0"/>
            </a:endParaRPr>
          </a:p>
        </p:txBody>
      </p:sp>
      <p:sp>
        <p:nvSpPr>
          <p:cNvPr id="11" name="Text Box 189"/>
          <p:cNvSpPr txBox="1">
            <a:spLocks noChangeArrowheads="1"/>
          </p:cNvSpPr>
          <p:nvPr/>
        </p:nvSpPr>
        <p:spPr bwMode="auto">
          <a:xfrm>
            <a:off x="601705" y="22313213"/>
            <a:ext cx="12143315" cy="10418164"/>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4400" i="1" dirty="0" smtClean="0">
                <a:latin typeface="Georgia" panose="02040502050405020303" pitchFamily="18" charset="0"/>
              </a:rPr>
              <a:t>How is service learning enacted in the course?</a:t>
            </a:r>
          </a:p>
          <a:p>
            <a:pPr eaLnBrk="1" hangingPunct="1"/>
            <a:endParaRPr lang="en-US" sz="2000" i="1" dirty="0">
              <a:latin typeface="Georgia" panose="02040502050405020303" pitchFamily="18" charset="0"/>
            </a:endParaRPr>
          </a:p>
          <a:p>
            <a:pPr eaLnBrk="1" hangingPunct="1"/>
            <a:r>
              <a:rPr lang="en-US" sz="4400" dirty="0" smtClean="0">
                <a:latin typeface="Georgia" panose="02040502050405020303" pitchFamily="18" charset="0"/>
              </a:rPr>
              <a:t>Students are required to volunteer 60 hours of fieldwork during the semester with a community-based organization and/or local corrections agencies. </a:t>
            </a:r>
          </a:p>
          <a:p>
            <a:pPr eaLnBrk="1" hangingPunct="1"/>
            <a:endParaRPr lang="en-US" sz="4400" dirty="0" smtClean="0">
              <a:latin typeface="Georgia" panose="02040502050405020303" pitchFamily="18" charset="0"/>
            </a:endParaRPr>
          </a:p>
          <a:p>
            <a:pPr eaLnBrk="1" hangingPunct="1"/>
            <a:r>
              <a:rPr lang="en-US" sz="4400" i="1" dirty="0" smtClean="0">
                <a:latin typeface="Georgia" panose="02040502050405020303" pitchFamily="18" charset="0"/>
              </a:rPr>
              <a:t>How do students demonstrate their experiences?</a:t>
            </a:r>
          </a:p>
          <a:p>
            <a:pPr eaLnBrk="1" hangingPunct="1"/>
            <a:endParaRPr lang="en-US" sz="2000" i="1" dirty="0">
              <a:latin typeface="Georgia" panose="02040502050405020303" pitchFamily="18" charset="0"/>
            </a:endParaRPr>
          </a:p>
          <a:p>
            <a:pPr marL="1314450" lvl="1" indent="-571500" eaLnBrk="1" hangingPunct="1">
              <a:buFont typeface="Arial" panose="020B0604020202020204" pitchFamily="34" charset="0"/>
              <a:buChar char="•"/>
            </a:pPr>
            <a:r>
              <a:rPr lang="en-US" sz="4400" dirty="0" smtClean="0">
                <a:latin typeface="Georgia" panose="02040502050405020303" pitchFamily="18" charset="0"/>
              </a:rPr>
              <a:t>Completion of fieldwork journal </a:t>
            </a:r>
          </a:p>
          <a:p>
            <a:pPr marL="1314450" lvl="1" indent="-571500" eaLnBrk="1" hangingPunct="1">
              <a:buFont typeface="Arial" panose="020B0604020202020204" pitchFamily="34" charset="0"/>
              <a:buChar char="•"/>
            </a:pPr>
            <a:r>
              <a:rPr lang="en-US" sz="4400" dirty="0" smtClean="0">
                <a:latin typeface="Georgia" panose="02040502050405020303" pitchFamily="18" charset="0"/>
              </a:rPr>
              <a:t>Completion of research paper</a:t>
            </a:r>
          </a:p>
          <a:p>
            <a:pPr marL="1314450" lvl="1" indent="-571500" eaLnBrk="1" hangingPunct="1">
              <a:buFont typeface="Arial" panose="020B0604020202020204" pitchFamily="34" charset="0"/>
              <a:buChar char="•"/>
            </a:pPr>
            <a:r>
              <a:rPr lang="en-US" sz="4400" dirty="0" smtClean="0">
                <a:latin typeface="Georgia" panose="02040502050405020303" pitchFamily="18" charset="0"/>
              </a:rPr>
              <a:t>Presentation of research and practicum takeaways</a:t>
            </a:r>
          </a:p>
          <a:p>
            <a:pPr marL="1314450" lvl="1" indent="-571500" eaLnBrk="1" hangingPunct="1">
              <a:buFont typeface="Arial" panose="020B0604020202020204" pitchFamily="34" charset="0"/>
              <a:buChar char="•"/>
            </a:pPr>
            <a:r>
              <a:rPr lang="en-US" sz="4400" dirty="0" smtClean="0">
                <a:latin typeface="Georgia" panose="02040502050405020303" pitchFamily="18" charset="0"/>
              </a:rPr>
              <a:t>Students are also strongly encouraged to keep a verifiable log of their hours</a:t>
            </a:r>
            <a:endParaRPr lang="en-US" sz="4400" dirty="0">
              <a:latin typeface="Georgia" panose="02040502050405020303" pitchFamily="18" charset="0"/>
            </a:endParaRPr>
          </a:p>
        </p:txBody>
      </p:sp>
      <p:sp>
        <p:nvSpPr>
          <p:cNvPr id="12" name="Rectangle 11"/>
          <p:cNvSpPr/>
          <p:nvPr/>
        </p:nvSpPr>
        <p:spPr>
          <a:xfrm>
            <a:off x="575880" y="21395378"/>
            <a:ext cx="12169140" cy="99060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6000" b="1" dirty="0" smtClean="0">
                <a:solidFill>
                  <a:schemeClr val="tx1"/>
                </a:solidFill>
                <a:latin typeface="Garamond" panose="02020404030301010803" pitchFamily="18" charset="0"/>
              </a:rPr>
              <a:t>Service Learning Component</a:t>
            </a:r>
            <a:endParaRPr lang="en-US" sz="6000" b="1" dirty="0">
              <a:solidFill>
                <a:schemeClr val="tx1"/>
              </a:solidFill>
              <a:latin typeface="Garamond" panose="02020404030301010803" pitchFamily="18" charset="0"/>
            </a:endParaRPr>
          </a:p>
        </p:txBody>
      </p:sp>
      <p:sp>
        <p:nvSpPr>
          <p:cNvPr id="13" name="Text Box 189"/>
          <p:cNvSpPr txBox="1">
            <a:spLocks noChangeArrowheads="1"/>
          </p:cNvSpPr>
          <p:nvPr/>
        </p:nvSpPr>
        <p:spPr bwMode="auto">
          <a:xfrm>
            <a:off x="13220138" y="8502963"/>
            <a:ext cx="24788958" cy="9325557"/>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smtClean="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a:p>
            <a:endParaRPr lang="en-US" sz="1500" dirty="0" smtClean="0">
              <a:solidFill>
                <a:srgbClr val="231F20"/>
              </a:solidFill>
              <a:latin typeface="proxima-nova"/>
            </a:endParaRPr>
          </a:p>
          <a:p>
            <a:endParaRPr lang="en-US" sz="1500" dirty="0">
              <a:solidFill>
                <a:srgbClr val="231F20"/>
              </a:solidFill>
              <a:latin typeface="proxima-nova"/>
            </a:endParaRPr>
          </a:p>
        </p:txBody>
      </p:sp>
      <p:sp>
        <p:nvSpPr>
          <p:cNvPr id="14" name="Rectangle 13"/>
          <p:cNvSpPr/>
          <p:nvPr/>
        </p:nvSpPr>
        <p:spPr>
          <a:xfrm>
            <a:off x="13220138" y="7729190"/>
            <a:ext cx="24788958" cy="757915"/>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sz="6000" b="1" dirty="0">
              <a:solidFill>
                <a:schemeClr val="tx1"/>
              </a:solidFill>
              <a:latin typeface="Garamond" panose="02020404030301010803" pitchFamily="18" charset="0"/>
            </a:endParaRPr>
          </a:p>
        </p:txBody>
      </p:sp>
      <p:sp>
        <p:nvSpPr>
          <p:cNvPr id="17" name="Rectangle 16"/>
          <p:cNvSpPr/>
          <p:nvPr/>
        </p:nvSpPr>
        <p:spPr>
          <a:xfrm>
            <a:off x="13220138" y="18508862"/>
            <a:ext cx="24788958" cy="1049111"/>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6000" b="1" dirty="0" smtClean="0">
                <a:solidFill>
                  <a:schemeClr val="tx1"/>
                </a:solidFill>
                <a:latin typeface="Garamond" panose="02020404030301010803" pitchFamily="18" charset="0"/>
              </a:rPr>
              <a:t>Photos from Student </a:t>
            </a:r>
            <a:r>
              <a:rPr lang="en-US" sz="6000" b="1" dirty="0" smtClean="0">
                <a:solidFill>
                  <a:schemeClr val="tx1"/>
                </a:solidFill>
                <a:latin typeface="Garamond" panose="02020404030301010803" pitchFamily="18" charset="0"/>
              </a:rPr>
              <a:t>Fieldwork Sites</a:t>
            </a:r>
            <a:endParaRPr lang="en-US" sz="6000" b="1" dirty="0">
              <a:solidFill>
                <a:schemeClr val="tx1"/>
              </a:solidFill>
              <a:latin typeface="Garamond" panose="02020404030301010803" pitchFamily="18" charset="0"/>
            </a:endParaRPr>
          </a:p>
        </p:txBody>
      </p:sp>
      <p:sp>
        <p:nvSpPr>
          <p:cNvPr id="27" name="Rectangle 26"/>
          <p:cNvSpPr/>
          <p:nvPr/>
        </p:nvSpPr>
        <p:spPr>
          <a:xfrm>
            <a:off x="38905132" y="22310735"/>
            <a:ext cx="12169140" cy="99060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6000" b="1" dirty="0" smtClean="0">
                <a:solidFill>
                  <a:schemeClr val="tx1"/>
                </a:solidFill>
                <a:latin typeface="Garamond" panose="02020404030301010803" pitchFamily="18" charset="0"/>
              </a:rPr>
              <a:t>CJ 543 Partnerships</a:t>
            </a:r>
            <a:endParaRPr lang="en-US" sz="6000" b="1" dirty="0">
              <a:solidFill>
                <a:schemeClr val="tx1"/>
              </a:solidFill>
              <a:latin typeface="Garamond" panose="02020404030301010803" pitchFamily="18" charset="0"/>
            </a:endParaRPr>
          </a:p>
        </p:txBody>
      </p:sp>
      <p:sp>
        <p:nvSpPr>
          <p:cNvPr id="21" name="TextBox 20"/>
          <p:cNvSpPr txBox="1"/>
          <p:nvPr/>
        </p:nvSpPr>
        <p:spPr>
          <a:xfrm>
            <a:off x="21664809" y="8686443"/>
            <a:ext cx="16252270" cy="8894743"/>
          </a:xfrm>
          <a:prstGeom prst="rect">
            <a:avLst/>
          </a:prstGeom>
          <a:noFill/>
        </p:spPr>
        <p:txBody>
          <a:bodyPr wrap="square" rtlCol="0">
            <a:spAutoFit/>
          </a:bodyPr>
          <a:lstStyle/>
          <a:p>
            <a:r>
              <a:rPr lang="en-US" sz="4400" dirty="0">
                <a:latin typeface="Georgia" panose="02040502050405020303" pitchFamily="18" charset="0"/>
              </a:rPr>
              <a:t>The administration of justice is certainly one of the most important functions of government. In recent years, government has increased its efforts to encourage </a:t>
            </a:r>
            <a:r>
              <a:rPr lang="en-US" sz="4400" i="1" dirty="0">
                <a:latin typeface="Georgia" panose="02040502050405020303" pitchFamily="18" charset="0"/>
              </a:rPr>
              <a:t>nongovernmental</a:t>
            </a:r>
            <a:r>
              <a:rPr lang="en-US" sz="4400" dirty="0">
                <a:latin typeface="Georgia" panose="02040502050405020303" pitchFamily="18" charset="0"/>
              </a:rPr>
              <a:t> actors to play larger roles in justice system processes. Whether for the purposes of crime prevention, intervention, punishment, diversion, or community peacemaking, nongovernmental organizations, both profit and nonprofit, have taken on important roles in the administration of justice</a:t>
            </a:r>
            <a:r>
              <a:rPr lang="en-US" sz="4400" dirty="0">
                <a:latin typeface="Georgia" panose="02040502050405020303" pitchFamily="18" charset="0"/>
              </a:rPr>
              <a:t>. </a:t>
            </a:r>
            <a:r>
              <a:rPr lang="en-US" sz="4400" dirty="0" smtClean="0">
                <a:latin typeface="Georgia" panose="02040502050405020303" pitchFamily="18" charset="0"/>
              </a:rPr>
              <a:t>In class</a:t>
            </a:r>
            <a:r>
              <a:rPr lang="en-US" sz="4400" dirty="0">
                <a:latin typeface="Georgia" panose="02040502050405020303" pitchFamily="18" charset="0"/>
              </a:rPr>
              <a:t>, we </a:t>
            </a:r>
            <a:r>
              <a:rPr lang="en-US" sz="4400" dirty="0" smtClean="0">
                <a:latin typeface="Georgia" panose="02040502050405020303" pitchFamily="18" charset="0"/>
              </a:rPr>
              <a:t> </a:t>
            </a:r>
            <a:r>
              <a:rPr lang="en-US" sz="4400" dirty="0">
                <a:latin typeface="Georgia" panose="02040502050405020303" pitchFamily="18" charset="0"/>
              </a:rPr>
              <a:t>discuss the social, political, and economic contexts that justice agencies help </a:t>
            </a:r>
            <a:r>
              <a:rPr lang="en-US" sz="4400" dirty="0" smtClean="0">
                <a:latin typeface="Georgia" panose="02040502050405020303" pitchFamily="18" charset="0"/>
              </a:rPr>
              <a:t>to create</a:t>
            </a:r>
            <a:r>
              <a:rPr lang="en-US" sz="4400" dirty="0">
                <a:latin typeface="Georgia" panose="02040502050405020303" pitchFamily="18" charset="0"/>
              </a:rPr>
              <a:t>, and within which they operate. In our readings and discussions we will critique the </a:t>
            </a:r>
            <a:r>
              <a:rPr lang="en-US" sz="4400" dirty="0" smtClean="0">
                <a:latin typeface="Georgia" panose="02040502050405020303" pitchFamily="18" charset="0"/>
              </a:rPr>
              <a:t>very principles </a:t>
            </a:r>
            <a:r>
              <a:rPr lang="en-US" sz="4400" dirty="0">
                <a:latin typeface="Georgia" panose="02040502050405020303" pitchFamily="18" charset="0"/>
              </a:rPr>
              <a:t>that underlie key concepts such as “justice,” “community,” and “organizations.”</a:t>
            </a:r>
            <a:endParaRPr lang="en-US" sz="4400" dirty="0">
              <a:latin typeface="Georgia" panose="02040502050405020303" pitchFamily="18" charset="0"/>
            </a:endParaRPr>
          </a:p>
        </p:txBody>
      </p:sp>
      <p:sp>
        <p:nvSpPr>
          <p:cNvPr id="33" name="Text Box 189"/>
          <p:cNvSpPr txBox="1">
            <a:spLocks noChangeArrowheads="1"/>
          </p:cNvSpPr>
          <p:nvPr/>
        </p:nvSpPr>
        <p:spPr bwMode="auto">
          <a:xfrm>
            <a:off x="38930957" y="23270192"/>
            <a:ext cx="12143315" cy="9648723"/>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eaLnBrk="1" hangingPunct="1">
              <a:buFont typeface="Arial" panose="020B0604020202020204" pitchFamily="34" charset="0"/>
              <a:buChar char="•"/>
            </a:pPr>
            <a:r>
              <a:rPr lang="en-US" sz="4400" dirty="0" smtClean="0">
                <a:latin typeface="Georgia" panose="02040502050405020303" pitchFamily="18" charset="0"/>
              </a:rPr>
              <a:t>Project Rebound</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Southwestern College / Richard J. Donovan (RJD) State Prison</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Father Joe’s Villages</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YMCA</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San Diego Unified School District</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Star/Pal</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Project Pooch</a:t>
            </a:r>
          </a:p>
          <a:p>
            <a:pPr marL="571500" indent="-571500" eaLnBrk="1" hangingPunct="1">
              <a:buFont typeface="Arial" panose="020B0604020202020204" pitchFamily="34" charset="0"/>
              <a:buChar char="•"/>
            </a:pPr>
            <a:endParaRPr lang="en-US" sz="3000" dirty="0">
              <a:latin typeface="Georgia" panose="02040502050405020303" pitchFamily="18" charset="0"/>
            </a:endParaRPr>
          </a:p>
          <a:p>
            <a:pPr marL="571500" indent="-571500" eaLnBrk="1" hangingPunct="1">
              <a:buFont typeface="Arial" panose="020B0604020202020204" pitchFamily="34" charset="0"/>
              <a:buChar char="•"/>
            </a:pPr>
            <a:r>
              <a:rPr lang="en-US" sz="4400" dirty="0" smtClean="0">
                <a:latin typeface="Georgia" panose="02040502050405020303" pitchFamily="18" charset="0"/>
              </a:rPr>
              <a:t>Second Chance Program </a:t>
            </a:r>
            <a:endParaRPr lang="en-US" sz="4400" dirty="0">
              <a:latin typeface="Georgia" panose="02040502050405020303" pitchFamily="18" charset="0"/>
            </a:endParaRPr>
          </a:p>
        </p:txBody>
      </p:sp>
      <p:sp>
        <p:nvSpPr>
          <p:cNvPr id="34" name="Rectangle 33"/>
          <p:cNvSpPr/>
          <p:nvPr/>
        </p:nvSpPr>
        <p:spPr>
          <a:xfrm>
            <a:off x="38688917" y="7695843"/>
            <a:ext cx="12169140" cy="99060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6000" b="1" dirty="0" smtClean="0">
                <a:solidFill>
                  <a:schemeClr val="tx1"/>
                </a:solidFill>
                <a:latin typeface="Garamond" panose="02020404030301010803" pitchFamily="18" charset="0"/>
              </a:rPr>
              <a:t>Spotlight: Project </a:t>
            </a:r>
            <a:r>
              <a:rPr lang="en-US" sz="6000" b="1" dirty="0" smtClean="0">
                <a:solidFill>
                  <a:schemeClr val="tx1"/>
                </a:solidFill>
                <a:latin typeface="Garamond" panose="02020404030301010803" pitchFamily="18" charset="0"/>
              </a:rPr>
              <a:t>Rebound</a:t>
            </a:r>
            <a:endParaRPr lang="en-US" sz="6000" b="1" dirty="0">
              <a:solidFill>
                <a:schemeClr val="tx1"/>
              </a:solidFill>
              <a:latin typeface="Garamond" panose="02020404030301010803" pitchFamily="18" charset="0"/>
            </a:endParaRPr>
          </a:p>
        </p:txBody>
      </p:sp>
      <p:sp>
        <p:nvSpPr>
          <p:cNvPr id="35" name="Text Box 189"/>
          <p:cNvSpPr txBox="1">
            <a:spLocks noChangeArrowheads="1"/>
          </p:cNvSpPr>
          <p:nvPr/>
        </p:nvSpPr>
        <p:spPr bwMode="auto">
          <a:xfrm>
            <a:off x="38687501" y="8635052"/>
            <a:ext cx="12169140" cy="13147116"/>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285750" lvl="1" indent="-342900">
              <a:spcBef>
                <a:spcPts val="1000"/>
              </a:spcBef>
              <a:buFont typeface="Arial" panose="020B0604020202020204" pitchFamily="34" charset="0"/>
              <a:buChar char="•"/>
            </a:pPr>
            <a:r>
              <a:rPr lang="en-US" sz="4000" dirty="0">
                <a:latin typeface="Georgia" panose="02040502050405020303" pitchFamily="18" charset="0"/>
              </a:rPr>
              <a:t>Project Rebound was introduced to San Diego State University in 2016. The program supports the success of formerly incarcerated college students by offering the opportunity and resources needed to successfully transition and acclimate to a university </a:t>
            </a:r>
            <a:r>
              <a:rPr lang="en-US" sz="4000" dirty="0" smtClean="0">
                <a:latin typeface="Georgia" panose="02040502050405020303" pitchFamily="18" charset="0"/>
              </a:rPr>
              <a:t>campus.</a:t>
            </a:r>
          </a:p>
          <a:p>
            <a:pPr marL="285750" lvl="1" indent="-342900">
              <a:spcBef>
                <a:spcPts val="1000"/>
              </a:spcBef>
              <a:buFont typeface="Arial" panose="020B0604020202020204" pitchFamily="34" charset="0"/>
              <a:buChar char="•"/>
            </a:pPr>
            <a:endParaRPr lang="en-US" sz="4000" dirty="0">
              <a:latin typeface="Georgia" panose="02040502050405020303" pitchFamily="18" charset="0"/>
            </a:endParaRPr>
          </a:p>
          <a:p>
            <a:pPr marL="285750" lvl="1" indent="-342900">
              <a:spcBef>
                <a:spcPts val="1000"/>
              </a:spcBef>
              <a:buFont typeface="Arial" panose="020B0604020202020204" pitchFamily="34" charset="0"/>
              <a:buChar char="•"/>
            </a:pPr>
            <a:r>
              <a:rPr lang="en-US" sz="4000" dirty="0">
                <a:latin typeface="Georgia" panose="02040502050405020303" pitchFamily="18" charset="0"/>
              </a:rPr>
              <a:t>The program was created with the intention of demonstrating that education is a viable alternative to incarceration and recidivism, and that mentoring provides prosocial benefits, including access to a reliable listener and association with others outside of a client’s existing social network.</a:t>
            </a:r>
          </a:p>
          <a:p>
            <a:pPr marL="285750" lvl="1" indent="-342900">
              <a:spcBef>
                <a:spcPts val="1000"/>
              </a:spcBef>
              <a:buFont typeface="Arial" panose="020B0604020202020204" pitchFamily="34" charset="0"/>
              <a:buChar char="•"/>
            </a:pPr>
            <a:endParaRPr lang="en-US" sz="4000" dirty="0" smtClean="0">
              <a:latin typeface="Georgia" panose="02040502050405020303" pitchFamily="18" charset="0"/>
            </a:endParaRPr>
          </a:p>
          <a:p>
            <a:pPr marL="285750" lvl="1" indent="-342900">
              <a:spcBef>
                <a:spcPts val="1000"/>
              </a:spcBef>
              <a:buFont typeface="Arial" panose="020B0604020202020204" pitchFamily="34" charset="0"/>
              <a:buChar char="•"/>
            </a:pPr>
            <a:r>
              <a:rPr lang="en-US" sz="4000" dirty="0">
                <a:latin typeface="Georgia" panose="02040502050405020303" pitchFamily="18" charset="0"/>
              </a:rPr>
              <a:t>By offering resources and connections with supportive entities, Project Rebound helps students meet their basic needs, so they can concentrate on gaining expertise in their chosen field of study and achieve educational success and personal empowerment</a:t>
            </a:r>
            <a:r>
              <a:rPr lang="en-US" sz="4000" dirty="0" smtClean="0">
                <a:latin typeface="Georgia" panose="02040502050405020303" pitchFamily="18" charset="0"/>
              </a:rPr>
              <a:t>.</a:t>
            </a:r>
            <a:endParaRPr lang="en-US" sz="4000" dirty="0">
              <a:latin typeface="Georgia" panose="02040502050405020303" pitchFamily="18" charset="0"/>
            </a:endParaRPr>
          </a:p>
        </p:txBody>
      </p:sp>
      <p:pic>
        <p:nvPicPr>
          <p:cNvPr id="36" name="Picture 2" descr="mage result">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194390" y="20262373"/>
            <a:ext cx="8641425" cy="57177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261744" y="20118099"/>
            <a:ext cx="5958689" cy="1169551"/>
          </a:xfrm>
          <a:prstGeom prst="rect">
            <a:avLst/>
          </a:prstGeom>
          <a:noFill/>
        </p:spPr>
        <p:txBody>
          <a:bodyPr wrap="square" rtlCol="0">
            <a:spAutoFit/>
          </a:bodyPr>
          <a:lstStyle/>
          <a:p>
            <a:r>
              <a:rPr lang="en-US" sz="7000" b="1" dirty="0" smtClean="0">
                <a:solidFill>
                  <a:schemeClr val="bg1"/>
                </a:solidFill>
              </a:rPr>
              <a:t>Project Pooch </a:t>
            </a:r>
            <a:endParaRPr lang="en-US" sz="7000" b="1" dirty="0">
              <a:solidFill>
                <a:schemeClr val="bg1"/>
              </a:solidFill>
            </a:endParaRPr>
          </a:p>
        </p:txBody>
      </p:sp>
      <p:pic>
        <p:nvPicPr>
          <p:cNvPr id="3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7138" y="26962810"/>
            <a:ext cx="5860858" cy="5344268"/>
          </a:xfrm>
          <a:prstGeom prst="rect">
            <a:avLst/>
          </a:prstGeom>
        </p:spPr>
      </p:pic>
      <p:sp>
        <p:nvSpPr>
          <p:cNvPr id="39" name="TextBox 38"/>
          <p:cNvSpPr txBox="1"/>
          <p:nvPr/>
        </p:nvSpPr>
        <p:spPr>
          <a:xfrm>
            <a:off x="22222439" y="31525340"/>
            <a:ext cx="5189646" cy="954107"/>
          </a:xfrm>
          <a:prstGeom prst="rect">
            <a:avLst/>
          </a:prstGeom>
          <a:noFill/>
        </p:spPr>
        <p:txBody>
          <a:bodyPr wrap="square" rtlCol="0">
            <a:spAutoFit/>
          </a:bodyPr>
          <a:lstStyle/>
          <a:p>
            <a:pPr algn="ctr"/>
            <a:r>
              <a:rPr lang="en-US" sz="5600" b="1" dirty="0" smtClean="0">
                <a:solidFill>
                  <a:srgbClr val="FFC000"/>
                </a:solidFill>
              </a:rPr>
              <a:t>Study Group</a:t>
            </a:r>
            <a:endParaRPr lang="en-US" sz="5600" b="1" dirty="0">
              <a:solidFill>
                <a:srgbClr val="FFC000"/>
              </a:solidFill>
            </a:endParaRPr>
          </a:p>
        </p:txBody>
      </p:sp>
      <p:pic>
        <p:nvPicPr>
          <p:cNvPr id="41" name="Picture 2" descr="mage result for jackie robinson ymc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8006" y="26933360"/>
            <a:ext cx="8926837" cy="529411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8675889" y="27962784"/>
            <a:ext cx="3567064" cy="1246495"/>
          </a:xfrm>
          <a:prstGeom prst="rect">
            <a:avLst/>
          </a:prstGeom>
          <a:noFill/>
        </p:spPr>
        <p:txBody>
          <a:bodyPr wrap="square" rtlCol="0">
            <a:spAutoFit/>
          </a:bodyPr>
          <a:lstStyle/>
          <a:p>
            <a:pPr algn="ctr"/>
            <a:r>
              <a:rPr lang="en-US" b="1" dirty="0" smtClean="0">
                <a:solidFill>
                  <a:schemeClr val="bg1"/>
                </a:solidFill>
              </a:rPr>
              <a:t>YMCA</a:t>
            </a:r>
            <a:endParaRPr lang="en-US" b="1" dirty="0">
              <a:solidFill>
                <a:schemeClr val="bg1"/>
              </a:solidFill>
            </a:endParaRPr>
          </a:p>
        </p:txBody>
      </p:sp>
      <p:pic>
        <p:nvPicPr>
          <p:cNvPr id="44" name="Picture 2" descr="elated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2449" y="20240964"/>
            <a:ext cx="7538418" cy="565381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lated imag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68006" y="20248501"/>
            <a:ext cx="7191415" cy="564424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6278403" y="20086741"/>
            <a:ext cx="5386405" cy="1631216"/>
          </a:xfrm>
          <a:prstGeom prst="rect">
            <a:avLst/>
          </a:prstGeom>
          <a:noFill/>
        </p:spPr>
        <p:txBody>
          <a:bodyPr wrap="square" rtlCol="0">
            <a:spAutoFit/>
          </a:bodyPr>
          <a:lstStyle/>
          <a:p>
            <a:r>
              <a:rPr lang="en-US" sz="5000" b="1" dirty="0">
                <a:solidFill>
                  <a:srgbClr val="FFC000"/>
                </a:solidFill>
              </a:rPr>
              <a:t>Cherokee Point </a:t>
            </a:r>
            <a:endParaRPr lang="en-US" sz="5000" b="1" dirty="0" smtClean="0">
              <a:solidFill>
                <a:srgbClr val="FFC000"/>
              </a:solidFill>
            </a:endParaRPr>
          </a:p>
          <a:p>
            <a:r>
              <a:rPr lang="en-US" sz="5000" b="1" dirty="0" smtClean="0">
                <a:solidFill>
                  <a:srgbClr val="FFC000"/>
                </a:solidFill>
              </a:rPr>
              <a:t>Elementary</a:t>
            </a:r>
          </a:p>
        </p:txBody>
      </p:sp>
      <p:sp>
        <p:nvSpPr>
          <p:cNvPr id="48" name="TextBox 47"/>
          <p:cNvSpPr txBox="1"/>
          <p:nvPr/>
        </p:nvSpPr>
        <p:spPr>
          <a:xfrm>
            <a:off x="30915006" y="20933932"/>
            <a:ext cx="7002073" cy="1015663"/>
          </a:xfrm>
          <a:prstGeom prst="rect">
            <a:avLst/>
          </a:prstGeom>
          <a:noFill/>
        </p:spPr>
        <p:txBody>
          <a:bodyPr wrap="square" rtlCol="0">
            <a:spAutoFit/>
          </a:bodyPr>
          <a:lstStyle/>
          <a:p>
            <a:pPr algn="ctr"/>
            <a:r>
              <a:rPr lang="en-US" sz="6000" b="1" dirty="0" smtClean="0">
                <a:solidFill>
                  <a:srgbClr val="FFC000"/>
                </a:solidFill>
              </a:rPr>
              <a:t>Youth Offender Unit</a:t>
            </a:r>
            <a:endParaRPr lang="en-US" sz="6000" b="1" dirty="0">
              <a:solidFill>
                <a:srgbClr val="FFC000"/>
              </a:solidFill>
            </a:endParaRPr>
          </a:p>
        </p:txBody>
      </p:sp>
      <p:pic>
        <p:nvPicPr>
          <p:cNvPr id="50" name="Picture 49"/>
          <p:cNvPicPr/>
          <p:nvPr/>
        </p:nvPicPr>
        <p:blipFill>
          <a:blip r:embed="rId12">
            <a:extLst>
              <a:ext uri="{28A0092B-C50C-407E-A947-70E740481C1C}">
                <a14:useLocalDpi xmlns:a14="http://schemas.microsoft.com/office/drawing/2010/main" val="0"/>
              </a:ext>
            </a:extLst>
          </a:blip>
          <a:stretch>
            <a:fillRect/>
          </a:stretch>
        </p:blipFill>
        <p:spPr>
          <a:xfrm>
            <a:off x="29857587" y="26933359"/>
            <a:ext cx="8173280" cy="5390415"/>
          </a:xfrm>
          <a:prstGeom prst="rect">
            <a:avLst/>
          </a:prstGeom>
        </p:spPr>
      </p:pic>
      <p:sp>
        <p:nvSpPr>
          <p:cNvPr id="51" name="TextBox 50"/>
          <p:cNvSpPr txBox="1"/>
          <p:nvPr/>
        </p:nvSpPr>
        <p:spPr>
          <a:xfrm>
            <a:off x="30008934" y="31138855"/>
            <a:ext cx="8247838" cy="1138773"/>
          </a:xfrm>
          <a:prstGeom prst="rect">
            <a:avLst/>
          </a:prstGeom>
          <a:noFill/>
        </p:spPr>
        <p:txBody>
          <a:bodyPr wrap="square" rtlCol="0">
            <a:spAutoFit/>
          </a:bodyPr>
          <a:lstStyle/>
          <a:p>
            <a:r>
              <a:rPr lang="en-US" sz="6800" b="1" dirty="0" smtClean="0">
                <a:solidFill>
                  <a:schemeClr val="bg1"/>
                </a:solidFill>
              </a:rPr>
              <a:t>Project Rebound Staff </a:t>
            </a:r>
            <a:endParaRPr lang="en-US" sz="6800" b="1" dirty="0">
              <a:solidFill>
                <a:schemeClr val="bg1"/>
              </a:solidFill>
            </a:endParaRPr>
          </a:p>
        </p:txBody>
      </p:sp>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11637" y="8686442"/>
            <a:ext cx="7450107" cy="9028963"/>
          </a:xfrm>
          <a:prstGeom prst="rect">
            <a:avLst/>
          </a:prstGeom>
        </p:spPr>
      </p:pic>
    </p:spTree>
    <p:extLst>
      <p:ext uri="{BB962C8B-B14F-4D97-AF65-F5344CB8AC3E}">
        <p14:creationId xmlns:p14="http://schemas.microsoft.com/office/powerpoint/2010/main" val="356058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3339</TotalTime>
  <Words>512</Words>
  <Application>Microsoft Macintosh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Batang</vt:lpstr>
      <vt:lpstr>Bodoni MT Black</vt:lpstr>
      <vt:lpstr>Calibri</vt:lpstr>
      <vt:lpstr>Garamond</vt:lpstr>
      <vt:lpstr>Georgia</vt:lpstr>
      <vt:lpstr>proxima-nova</vt:lpstr>
      <vt:lpstr>Arial</vt:lpstr>
      <vt:lpstr>Office Theme</vt:lpstr>
      <vt:lpstr>PowerPoint Presentation</vt:lpstr>
    </vt:vector>
  </TitlesOfParts>
  <Company>Genigraphics LLC</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Microsoft Office User</cp:lastModifiedBy>
  <cp:revision>177</cp:revision>
  <cp:lastPrinted>2013-02-12T02:21:55Z</cp:lastPrinted>
  <dcterms:created xsi:type="dcterms:W3CDTF">2013-02-10T21:14:48Z</dcterms:created>
  <dcterms:modified xsi:type="dcterms:W3CDTF">2018-04-09T21:18:07Z</dcterms:modified>
</cp:coreProperties>
</file>